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7" r:id="rId4"/>
    <p:sldId id="318" r:id="rId5"/>
    <p:sldId id="319" r:id="rId6"/>
    <p:sldId id="320" r:id="rId7"/>
    <p:sldId id="331" r:id="rId8"/>
    <p:sldId id="322" r:id="rId9"/>
    <p:sldId id="323" r:id="rId10"/>
    <p:sldId id="324" r:id="rId11"/>
    <p:sldId id="325" r:id="rId12"/>
    <p:sldId id="327" r:id="rId13"/>
    <p:sldId id="329" r:id="rId14"/>
    <p:sldId id="330" r:id="rId15"/>
    <p:sldId id="332" r:id="rId16"/>
    <p:sldId id="309" r:id="rId17"/>
    <p:sldId id="312" r:id="rId18"/>
    <p:sldId id="311" r:id="rId19"/>
    <p:sldId id="310" r:id="rId20"/>
    <p:sldId id="299" r:id="rId21"/>
    <p:sldId id="314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1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71"/>
    <a:srgbClr val="977D0D"/>
    <a:srgbClr val="FF9966"/>
    <a:srgbClr val="FFFF9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8" autoAdjust="0"/>
    <p:restoredTop sz="94660" autoAdjust="0"/>
  </p:normalViewPr>
  <p:slideViewPr>
    <p:cSldViewPr>
      <p:cViewPr>
        <p:scale>
          <a:sx n="66" d="100"/>
          <a:sy n="66" d="100"/>
        </p:scale>
        <p:origin x="-1260" y="-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Лист1!$B$4:$C$4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56CBB40-41B9-453D-9DDC-E1FC53B395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EE01E-D122-4235-B676-3FE542210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DCD5F-8754-444D-AE98-272B729A7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A146FAE9-9CE7-43FE-A7E2-84AF7AB2A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1EA86-A01B-43F5-BC15-46237CFAA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7907A-064A-4B1E-8122-B240B374D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95CEC-F197-4BA9-B469-B3EF4EAF7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ECCE6-B214-46E2-BD24-3C447EA06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9F36-FF5C-4EAA-8F52-F73966351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90C04-E96B-466C-82E9-15BA4325A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621D-1F53-48FA-A227-CE82D8A19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7416-844D-4CCC-BF17-1A881DD6B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BB09950-3D90-4290-93AE-4C2EACCB27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60" y="4221088"/>
            <a:ext cx="6400800" cy="1524000"/>
          </a:xfrm>
        </p:spPr>
        <p:txBody>
          <a:bodyPr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И.Б. Борисов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«Общественный контроль как элемент доверия к выборам»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123728" cy="321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15" dirty="0">
                <a:solidFill>
                  <a:schemeClr val="bg1"/>
                </a:solidFill>
                <a:latin typeface="Times New Roman"/>
                <a:ea typeface="Times New Roman"/>
              </a:rPr>
              <a:t>14-я ЕВРОПЕЙСКАЯ КОНФЕРЕНЦИЯ</a:t>
            </a:r>
            <a:endParaRPr lang="ru-RU" sz="1700" spc="-15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700" b="1" spc="-15" dirty="0">
                <a:solidFill>
                  <a:schemeClr val="bg1"/>
                </a:solidFill>
                <a:latin typeface="Times New Roman"/>
                <a:ea typeface="Times New Roman"/>
              </a:rPr>
              <a:t>ОРГАНИЗАТОРОВ </a:t>
            </a:r>
            <a:r>
              <a:rPr lang="ru-RU" sz="1700" b="1" spc="-15" dirty="0" smtClean="0">
                <a:solidFill>
                  <a:schemeClr val="bg1"/>
                </a:solidFill>
                <a:latin typeface="Times New Roman"/>
                <a:ea typeface="Times New Roman"/>
              </a:rPr>
              <a:t>ВЫБОРОВ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spc="-15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Санкт-Петербург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spc="-15" dirty="0" smtClean="0">
                <a:solidFill>
                  <a:schemeClr val="bg1"/>
                </a:solidFill>
                <a:latin typeface="Times New Roman"/>
                <a:ea typeface="Times New Roman"/>
              </a:rPr>
              <a:t>15-16 мая 2017 г.</a:t>
            </a:r>
            <a:endParaRPr lang="ru-RU" sz="1400" spc="-15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309320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694166" cy="69269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Массовые акции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Париже после первого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президентских выборов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736797" cy="492504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94822" y="5877272"/>
            <a:ext cx="2949178" cy="729343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апреля 2017 года. Париж, Франция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6581001"/>
            <a:ext cx="16963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 агентства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Reuters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903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"/>
            <a:ext cx="6480720" cy="5486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«Оранжевая революция» 2004 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0" y="1143276"/>
            <a:ext cx="7352818" cy="450561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084168" y="5805264"/>
            <a:ext cx="2949178" cy="664029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2004 год. Украина, Киев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96104" y="6581001"/>
            <a:ext cx="2147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 с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http://gazeta-margust.ru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656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28"/>
            <a:ext cx="6468139" cy="7602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«Переигровка» второго тура президентских выборов 2016 года в Австрии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912768" cy="4335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4822" y="5589240"/>
            <a:ext cx="2949178" cy="83085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апреля 2016 года. Австрия, Вена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64566" y="6581001"/>
            <a:ext cx="2379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 портала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static.euronews.com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418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4822" y="5877272"/>
            <a:ext cx="2949178" cy="753901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 год. Шотландия, Глазго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010150"/>
            <a:ext cx="7128793" cy="486712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 bwMode="white">
          <a:xfrm>
            <a:off x="971600" y="0"/>
            <a:ext cx="633670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Референдум в Шотландии в 2014 году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40841" y="6581001"/>
            <a:ext cx="17031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 портала 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Вести.ру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70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6120680" cy="83671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Протесты против избрания Трампа президентом США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7114" y="5589240"/>
            <a:ext cx="4166886" cy="813121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Справа: Лондон, февраль 2017 года.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Слева: Нью-Йорк, осень 2016 года.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4629784" cy="36239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40045" y="6581001"/>
            <a:ext cx="18472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Фото: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CNBC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thestar.com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4629150" cy="3231518"/>
          </a:xfrm>
        </p:spPr>
      </p:pic>
    </p:spTree>
    <p:extLst>
      <p:ext uri="{BB962C8B-B14F-4D97-AF65-F5344CB8AC3E}">
        <p14:creationId xmlns:p14="http://schemas.microsoft.com/office/powerpoint/2010/main" val="427667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563563"/>
          </a:xfrm>
        </p:spPr>
        <p:txBody>
          <a:bodyPr/>
          <a:lstStyle/>
          <a:p>
            <a:pPr algn="ctr"/>
            <a:r>
              <a:rPr lang="ru-RU" sz="2600" dirty="0" smtClean="0"/>
              <a:t>Функции гражданского общества на выборах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656185"/>
          </a:xfrm>
        </p:spPr>
        <p:txBody>
          <a:bodyPr/>
          <a:lstStyle/>
          <a:p>
            <a:pPr algn="ctr">
              <a:buNone/>
            </a:pPr>
            <a:endParaRPr lang="ru-RU" sz="2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77686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30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1560587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функции гражданского общества в электоральных процессах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gray">
          <a:xfrm rot="20920683">
            <a:off x="3676958" y="235346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 rot="1360647" flipH="1">
            <a:off x="4704386" y="240301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9592" y="2348880"/>
            <a:ext cx="2664296" cy="4035425"/>
            <a:chOff x="720" y="1296"/>
            <a:chExt cx="1367" cy="2542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1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2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9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gray">
            <a:xfrm>
              <a:off x="768" y="1704"/>
              <a:ext cx="1296" cy="1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ru-RU" dirty="0" smtClean="0"/>
            </a:p>
            <a:p>
              <a:pPr algn="ctr"/>
              <a:r>
                <a:rPr lang="ru-RU" dirty="0" smtClean="0"/>
                <a:t>Формирование общественного запроса  для позиционирования основных политических игроков</a:t>
              </a:r>
              <a:endParaRPr lang="en-US" sz="2400" dirty="0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724128" y="2276872"/>
            <a:ext cx="2592288" cy="4035425"/>
            <a:chOff x="2208" y="1296"/>
            <a:chExt cx="1365" cy="2542"/>
          </a:xfrm>
        </p:grpSpPr>
        <p:sp>
          <p:nvSpPr>
            <p:cNvPr id="37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5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7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0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 sz="2000" dirty="0" smtClean="0"/>
            </a:p>
            <a:p>
              <a:pPr algn="ctr"/>
              <a:r>
                <a:rPr lang="ru-RU" sz="2000" dirty="0" smtClean="0"/>
                <a:t>Легитимация/</a:t>
              </a:r>
            </a:p>
            <a:p>
              <a:pPr algn="ctr"/>
              <a:r>
                <a:rPr lang="ru-RU" sz="2000" dirty="0" err="1" smtClean="0"/>
                <a:t>делегитимация</a:t>
              </a:r>
              <a:r>
                <a:rPr lang="ru-RU" sz="2000" dirty="0" smtClean="0"/>
                <a:t>  результатов выборов</a:t>
              </a:r>
              <a:endParaRPr lang="en-US" sz="2000" dirty="0"/>
            </a:p>
          </p:txBody>
        </p:sp>
        <p:sp>
          <p:nvSpPr>
            <p:cNvPr id="48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228184" y="1268760"/>
            <a:ext cx="2520280" cy="3096344"/>
            <a:chOff x="1731" y="2476"/>
            <a:chExt cx="1064" cy="1304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37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5" name="Text Box 17"/>
            <p:cNvSpPr txBox="1">
              <a:spLocks noChangeArrowheads="1"/>
            </p:cNvSpPr>
            <p:nvPr/>
          </p:nvSpPr>
          <p:spPr bwMode="gray">
            <a:xfrm>
              <a:off x="1731" y="2794"/>
              <a:ext cx="99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Легитимность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39" name="AutoShape 3"/>
          <p:cNvSpPr>
            <a:spLocks noChangeArrowheads="1"/>
          </p:cNvSpPr>
          <p:nvPr/>
        </p:nvSpPr>
        <p:spPr bwMode="gray">
          <a:xfrm rot="19127739" flipV="1">
            <a:off x="2434345" y="4055688"/>
            <a:ext cx="720080" cy="2088232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67544" y="1196752"/>
            <a:ext cx="2520280" cy="3096344"/>
            <a:chOff x="1731" y="2476"/>
            <a:chExt cx="1064" cy="1304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23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Text Box 17"/>
            <p:cNvSpPr txBox="1">
              <a:spLocks noChangeArrowheads="1"/>
            </p:cNvSpPr>
            <p:nvPr/>
          </p:nvSpPr>
          <p:spPr bwMode="gray">
            <a:xfrm>
              <a:off x="1731" y="2794"/>
              <a:ext cx="99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Открытость</a:t>
              </a:r>
              <a:endPara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115616" y="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Основные принципы: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275856" y="1700808"/>
            <a:ext cx="2591679" cy="3096344"/>
            <a:chOff x="1760" y="2476"/>
            <a:chExt cx="1035" cy="1304"/>
          </a:xfrm>
        </p:grpSpPr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31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gray">
            <a:xfrm>
              <a:off x="1760" y="2840"/>
              <a:ext cx="998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Конкурентность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38161" y="5805264"/>
            <a:ext cx="281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Показатель зрелости</a:t>
            </a:r>
          </a:p>
          <a:p>
            <a:pPr algn="ctr"/>
            <a:r>
              <a:rPr lang="ru-RU" b="1" i="1" dirty="0" smtClean="0"/>
              <a:t> общества</a:t>
            </a:r>
            <a:endParaRPr lang="ru-RU" b="1" i="1" dirty="0"/>
          </a:p>
        </p:txBody>
      </p:sp>
      <p:sp>
        <p:nvSpPr>
          <p:cNvPr id="41" name="AutoShape 3"/>
          <p:cNvSpPr>
            <a:spLocks noChangeArrowheads="1"/>
          </p:cNvSpPr>
          <p:nvPr/>
        </p:nvSpPr>
        <p:spPr bwMode="gray">
          <a:xfrm rot="2501111" flipV="1">
            <a:off x="5823290" y="4052153"/>
            <a:ext cx="720080" cy="2088232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gray">
          <a:xfrm flipV="1">
            <a:off x="4211960" y="4725144"/>
            <a:ext cx="720080" cy="1046112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563563"/>
          </a:xfrm>
        </p:spPr>
        <p:txBody>
          <a:bodyPr/>
          <a:lstStyle/>
          <a:p>
            <a:pPr algn="ctr"/>
            <a:r>
              <a:rPr lang="ru-RU" dirty="0" smtClean="0"/>
              <a:t>Общественная оценка выборов</a:t>
            </a:r>
            <a:endParaRPr lang="ru-RU" dirty="0"/>
          </a:p>
        </p:txBody>
      </p:sp>
      <p:grpSp>
        <p:nvGrpSpPr>
          <p:cNvPr id="3" name="Group 3"/>
          <p:cNvGrpSpPr>
            <a:grpSpLocks noGrp="1"/>
          </p:cNvGrpSpPr>
          <p:nvPr/>
        </p:nvGrpSpPr>
        <p:grpSpPr bwMode="auto">
          <a:xfrm>
            <a:off x="611560" y="1628800"/>
            <a:ext cx="7665095" cy="4464497"/>
            <a:chOff x="561" y="1396"/>
            <a:chExt cx="4155" cy="1896"/>
          </a:xfrm>
        </p:grpSpPr>
        <p:sp>
          <p:nvSpPr>
            <p:cNvPr id="7" name="Freeform 4"/>
            <p:cNvSpPr>
              <a:spLocks noEditPoints="1"/>
            </p:cNvSpPr>
            <p:nvPr/>
          </p:nvSpPr>
          <p:spPr bwMode="gray">
            <a:xfrm rot="20241944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gray">
            <a:xfrm rot="20576373">
              <a:off x="1216" y="2362"/>
              <a:ext cx="1228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gray">
            <a:xfrm rot="20558489">
              <a:off x="3450" y="2363"/>
              <a:ext cx="1068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639" y="1396"/>
              <a:ext cx="1600" cy="124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786" y="1396"/>
              <a:ext cx="1561" cy="1257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gray">
            <a:xfrm>
              <a:off x="561" y="2014"/>
              <a:ext cx="1335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781" y="1594"/>
              <a:ext cx="1249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Заказная </a:t>
              </a:r>
            </a:p>
            <a:p>
              <a:pPr algn="ctr"/>
              <a:endPara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политически мотивированная</a:t>
              </a:r>
              <a:endPara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gray">
            <a:xfrm>
              <a:off x="2889" y="1528"/>
              <a:ext cx="1405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Объективная</a:t>
              </a:r>
            </a:p>
            <a:p>
              <a:pPr algn="ctr"/>
              <a:endPara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деполитизированная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gray">
            <a:xfrm>
              <a:off x="3146" y="2222"/>
              <a:ext cx="117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gray">
            <a:xfrm>
              <a:off x="1690" y="2950"/>
              <a:ext cx="11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eform 7"/>
          <p:cNvSpPr>
            <a:spLocks/>
          </p:cNvSpPr>
          <p:nvPr/>
        </p:nvSpPr>
        <p:spPr bwMode="gray">
          <a:xfrm rot="20920683">
            <a:off x="5621174" y="4513701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gray">
          <a:xfrm>
            <a:off x="2123728" y="4509120"/>
            <a:ext cx="37986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ОБЩЕСТВЕННЫЙ КОНТРОЛЬ НА ВЫБОРАХ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4368" cy="692696"/>
          </a:xfrm>
        </p:spPr>
        <p:txBody>
          <a:bodyPr/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Элементы общественной легитимации выборов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51520" y="836712"/>
            <a:ext cx="8568952" cy="1296144"/>
            <a:chOff x="1296" y="1824"/>
            <a:chExt cx="2976" cy="432"/>
          </a:xfrm>
          <a:effectLst/>
        </p:grpSpPr>
        <p:sp>
          <p:nvSpPr>
            <p:cNvPr id="7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Text Box 44"/>
            <p:cNvSpPr txBox="1">
              <a:spLocks noChangeArrowheads="1"/>
            </p:cNvSpPr>
            <p:nvPr/>
          </p:nvSpPr>
          <p:spPr bwMode="gray">
            <a:xfrm>
              <a:off x="1671" y="1920"/>
              <a:ext cx="256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400" i="1" dirty="0" smtClean="0"/>
                <a:t>присутствие представителей гражданского общества на выборах </a:t>
              </a:r>
              <a:endParaRPr lang="ru-RU" sz="2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45"/>
            <p:cNvSpPr txBox="1">
              <a:spLocks noChangeArrowheads="1"/>
            </p:cNvSpPr>
            <p:nvPr/>
          </p:nvSpPr>
          <p:spPr bwMode="gray">
            <a:xfrm>
              <a:off x="1446" y="1968"/>
              <a:ext cx="12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23528" y="2492896"/>
            <a:ext cx="8568952" cy="1296144"/>
            <a:chOff x="1296" y="1824"/>
            <a:chExt cx="2976" cy="432"/>
          </a:xfrm>
          <a:effectLst/>
        </p:grpSpPr>
        <p:sp>
          <p:nvSpPr>
            <p:cNvPr id="27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Text Box 44"/>
            <p:cNvSpPr txBox="1">
              <a:spLocks noChangeArrowheads="1"/>
            </p:cNvSpPr>
            <p:nvPr/>
          </p:nvSpPr>
          <p:spPr bwMode="gray">
            <a:xfrm>
              <a:off x="1671" y="1920"/>
              <a:ext cx="256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400" i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i="1" dirty="0" smtClean="0">
                  <a:latin typeface="Arial" pitchFamily="34" charset="0"/>
                  <a:cs typeface="Arial" pitchFamily="34" charset="0"/>
                </a:rPr>
                <a:t>объективный и комплексный мониторинг электоральных процедур</a:t>
              </a:r>
              <a:endPara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45"/>
            <p:cNvSpPr txBox="1">
              <a:spLocks noChangeArrowheads="1"/>
            </p:cNvSpPr>
            <p:nvPr/>
          </p:nvSpPr>
          <p:spPr bwMode="gray">
            <a:xfrm>
              <a:off x="1446" y="1968"/>
              <a:ext cx="12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23528" y="4293096"/>
            <a:ext cx="8568952" cy="1296144"/>
            <a:chOff x="1296" y="1896"/>
            <a:chExt cx="2976" cy="432"/>
          </a:xfrm>
          <a:effectLst/>
        </p:grpSpPr>
        <p:sp>
          <p:nvSpPr>
            <p:cNvPr id="32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429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43"/>
            <p:cNvSpPr>
              <a:spLocks noChangeArrowheads="1"/>
            </p:cNvSpPr>
            <p:nvPr/>
          </p:nvSpPr>
          <p:spPr bwMode="gray">
            <a:xfrm>
              <a:off x="1296" y="1896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Text Box 44"/>
            <p:cNvSpPr txBox="1">
              <a:spLocks noChangeArrowheads="1"/>
            </p:cNvSpPr>
            <p:nvPr/>
          </p:nvSpPr>
          <p:spPr bwMode="gray">
            <a:xfrm>
              <a:off x="1671" y="1920"/>
              <a:ext cx="256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400" i="1" dirty="0" smtClean="0"/>
                <a:t>объективный анализ и предъявление результатов широкой общественности  </a:t>
              </a:r>
              <a:endPara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45"/>
            <p:cNvSpPr txBox="1">
              <a:spLocks noChangeArrowheads="1"/>
            </p:cNvSpPr>
            <p:nvPr/>
          </p:nvSpPr>
          <p:spPr bwMode="gray">
            <a:xfrm>
              <a:off x="1446" y="2016"/>
              <a:ext cx="12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648819"/>
          </a:xfrm>
        </p:spPr>
        <p:txBody>
          <a:bodyPr/>
          <a:lstStyle/>
          <a:p>
            <a:pPr algn="ctr">
              <a:buNone/>
            </a:pPr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важно, как голосуют, важно как признают» </a:t>
            </a:r>
            <a:endParaRPr lang="en-US" sz="4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 соавторстве с Наполеоном </a:t>
            </a:r>
            <a:r>
              <a:rPr lang="en-US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Иосифом Сталиным)</a:t>
            </a:r>
            <a:endParaRPr lang="ru-RU" sz="1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так характеризуется институт легитимации современных электоральных процедур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white">
          <a:xfrm>
            <a:off x="179229" y="1916832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Основная цель института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общественного контроля на выборах - </a:t>
            </a:r>
            <a:endParaRPr kumimoji="0" lang="ru-RU" sz="32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259632" y="3356992"/>
            <a:ext cx="76328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20000"/>
              </a:spcBef>
              <a:buClr>
                <a:schemeClr val="hlink"/>
              </a:buClr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содействие реализации избирательных прав и свобод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52" y="2060848"/>
            <a:ext cx="8229600" cy="563563"/>
          </a:xfrm>
        </p:spPr>
        <p:txBody>
          <a:bodyPr/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Основная проблема института общественного контроля на выборах - 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0040" y="3704531"/>
            <a:ext cx="7632848" cy="1440160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одмена общественно-значимых целей данного института и втягивание его в политическую борьбу за итоговый результат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white">
          <a:xfrm>
            <a:off x="251520" y="3861048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27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1560587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общественного контроля – плод компромисса тенденций  в развитии двух принципов организации демократических выборов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gray">
          <a:xfrm rot="20920683">
            <a:off x="3676958" y="235346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 rot="1360647" flipH="1">
            <a:off x="4704386" y="240301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899592" y="2348880"/>
            <a:ext cx="2664296" cy="4035425"/>
            <a:chOff x="720" y="1296"/>
            <a:chExt cx="1367" cy="2542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8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1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2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9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gray">
            <a:xfrm>
              <a:off x="768" y="1704"/>
              <a:ext cx="1296" cy="1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Минимизация факультативных субъектов (наблюдателей) в интересах обеспечения прав избирателей</a:t>
              </a:r>
              <a:endParaRPr lang="en-US" sz="2400" dirty="0"/>
            </a:p>
          </p:txBody>
        </p:sp>
      </p:grp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5724128" y="2276872"/>
            <a:ext cx="2592288" cy="4035425"/>
            <a:chOff x="2208" y="1296"/>
            <a:chExt cx="1365" cy="2542"/>
          </a:xfrm>
        </p:grpSpPr>
        <p:sp>
          <p:nvSpPr>
            <p:cNvPr id="37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5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7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000" dirty="0" smtClean="0"/>
                <a:t>Обеспечение максимальной открытости и прозрачности избирательного процесса</a:t>
              </a:r>
              <a:endParaRPr lang="en-US" sz="2000" dirty="0"/>
            </a:p>
          </p:txBody>
        </p:sp>
        <p:sp>
          <p:nvSpPr>
            <p:cNvPr id="48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41568" cy="1296144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реализуемую при ориентировании института </a:t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общественного контроля на содействие реализации избирательных прав  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3"/>
          <p:cNvSpPr>
            <a:spLocks noEditPoints="1"/>
          </p:cNvSpPr>
          <p:nvPr/>
        </p:nvSpPr>
        <p:spPr bwMode="gray">
          <a:xfrm>
            <a:off x="1043608" y="2564904"/>
            <a:ext cx="5328592" cy="3894584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Oval 35"/>
          <p:cNvSpPr>
            <a:spLocks noChangeArrowheads="1"/>
          </p:cNvSpPr>
          <p:nvPr/>
        </p:nvSpPr>
        <p:spPr bwMode="gray">
          <a:xfrm rot="-723406">
            <a:off x="1523880" y="2850015"/>
            <a:ext cx="1825005" cy="787536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36"/>
          <p:cNvSpPr>
            <a:spLocks noChangeArrowheads="1"/>
          </p:cNvSpPr>
          <p:nvPr/>
        </p:nvSpPr>
        <p:spPr bwMode="gray">
          <a:xfrm>
            <a:off x="1426590" y="1596420"/>
            <a:ext cx="2163413" cy="201571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" name="Oval 37"/>
          <p:cNvSpPr>
            <a:spLocks noChangeArrowheads="1"/>
          </p:cNvSpPr>
          <p:nvPr/>
        </p:nvSpPr>
        <p:spPr bwMode="gray">
          <a:xfrm>
            <a:off x="1450833" y="1607928"/>
            <a:ext cx="2113056" cy="1965088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" name="Oval 38"/>
          <p:cNvSpPr>
            <a:spLocks noChangeArrowheads="1"/>
          </p:cNvSpPr>
          <p:nvPr/>
        </p:nvSpPr>
        <p:spPr bwMode="gray">
          <a:xfrm>
            <a:off x="1475656" y="1628800"/>
            <a:ext cx="2010323" cy="183758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2" name="Oval 39"/>
          <p:cNvSpPr>
            <a:spLocks noChangeArrowheads="1"/>
          </p:cNvSpPr>
          <p:nvPr/>
        </p:nvSpPr>
        <p:spPr bwMode="gray">
          <a:xfrm>
            <a:off x="1583605" y="1686843"/>
            <a:ext cx="1788743" cy="149069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gray">
          <a:xfrm>
            <a:off x="1547665" y="1844824"/>
            <a:ext cx="1872208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Концепция вертикальной трансляции </a:t>
            </a:r>
            <a:r>
              <a:rPr lang="ru-RU" b="1" dirty="0" err="1" smtClean="0">
                <a:solidFill>
                  <a:srgbClr val="000000"/>
                </a:solidFill>
              </a:rPr>
              <a:t>контента</a:t>
            </a:r>
            <a:r>
              <a:rPr lang="ru-RU" b="1" dirty="0" smtClean="0">
                <a:solidFill>
                  <a:srgbClr val="000000"/>
                </a:solidFill>
              </a:rPr>
              <a:t> «</a:t>
            </a:r>
            <a:r>
              <a:rPr lang="ru-RU" b="1" dirty="0" err="1" smtClean="0">
                <a:solidFill>
                  <a:srgbClr val="000000"/>
                </a:solidFill>
              </a:rPr>
              <a:t>сверху-вниз</a:t>
            </a:r>
            <a:r>
              <a:rPr lang="ru-RU" b="1" dirty="0" smtClean="0">
                <a:solidFill>
                  <a:srgbClr val="000000"/>
                </a:solidFill>
              </a:rPr>
              <a:t>»</a:t>
            </a:r>
            <a:endParaRPr lang="en-US" b="1" dirty="0"/>
          </a:p>
        </p:txBody>
      </p:sp>
      <p:sp>
        <p:nvSpPr>
          <p:cNvPr id="33" name="Oval 35"/>
          <p:cNvSpPr>
            <a:spLocks noChangeArrowheads="1"/>
          </p:cNvSpPr>
          <p:nvPr/>
        </p:nvSpPr>
        <p:spPr bwMode="gray">
          <a:xfrm rot="-723406">
            <a:off x="6636448" y="4074151"/>
            <a:ext cx="1825005" cy="787536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val 36"/>
          <p:cNvSpPr>
            <a:spLocks noChangeArrowheads="1"/>
          </p:cNvSpPr>
          <p:nvPr/>
        </p:nvSpPr>
        <p:spPr bwMode="gray">
          <a:xfrm>
            <a:off x="6539158" y="2820556"/>
            <a:ext cx="2163413" cy="201571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5" name="Oval 37"/>
          <p:cNvSpPr>
            <a:spLocks noChangeArrowheads="1"/>
          </p:cNvSpPr>
          <p:nvPr/>
        </p:nvSpPr>
        <p:spPr bwMode="gray">
          <a:xfrm>
            <a:off x="6563401" y="2832064"/>
            <a:ext cx="2113056" cy="1965088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gray">
          <a:xfrm>
            <a:off x="6588224" y="2852936"/>
            <a:ext cx="2010323" cy="183758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7" name="Oval 39"/>
          <p:cNvSpPr>
            <a:spLocks noChangeArrowheads="1"/>
          </p:cNvSpPr>
          <p:nvPr/>
        </p:nvSpPr>
        <p:spPr bwMode="gray">
          <a:xfrm>
            <a:off x="6696173" y="2910979"/>
            <a:ext cx="1788743" cy="149069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gray">
          <a:xfrm>
            <a:off x="6516216" y="3140968"/>
            <a:ext cx="230425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Концепция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«совместной 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деятельности»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979712" y="116632"/>
            <a:ext cx="5813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 на новую парадигму -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Практические шаги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4152875"/>
          </a:xfrm>
          <a:ln w="22225">
            <a:solidFill>
              <a:schemeClr val="accent2"/>
            </a:solidFill>
          </a:ln>
        </p:spPr>
        <p:txBody>
          <a:bodyPr/>
          <a:lstStyle/>
          <a:p>
            <a:pPr algn="just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indent="342900" algn="just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«Профессиональные сообщества» должны сместиться из зоны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«объекта воздействия»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потока информации  в сторону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«субъекта»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формирования объективных информационных потоков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563563"/>
          </a:xfrm>
        </p:spPr>
        <p:txBody>
          <a:bodyPr/>
          <a:lstStyle/>
          <a:p>
            <a:pPr algn="ctr"/>
            <a:r>
              <a:rPr lang="ru-RU" dirty="0" smtClean="0"/>
              <a:t>Направления деятельности:</a:t>
            </a:r>
            <a:endParaRPr lang="ru-RU" dirty="0"/>
          </a:p>
        </p:txBody>
      </p:sp>
      <p:grpSp>
        <p:nvGrpSpPr>
          <p:cNvPr id="6" name="Group 3"/>
          <p:cNvGrpSpPr>
            <a:grpSpLocks noGrp="1"/>
          </p:cNvGrpSpPr>
          <p:nvPr/>
        </p:nvGrpSpPr>
        <p:grpSpPr bwMode="auto">
          <a:xfrm>
            <a:off x="457200" y="1076325"/>
            <a:ext cx="8229600" cy="5248275"/>
            <a:chOff x="516" y="1197"/>
            <a:chExt cx="4461" cy="2414"/>
          </a:xfrm>
        </p:grpSpPr>
        <p:sp>
          <p:nvSpPr>
            <p:cNvPr id="7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gray">
            <a:xfrm rot="20198131">
              <a:off x="2667" y="1970"/>
              <a:ext cx="727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gray">
            <a:xfrm rot="20729412">
              <a:off x="4253" y="1812"/>
              <a:ext cx="724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gray">
            <a:xfrm rot="20382248">
              <a:off x="2391" y="3338"/>
              <a:ext cx="748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gray">
            <a:xfrm rot="20544356">
              <a:off x="3889" y="2739"/>
              <a:ext cx="729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gray">
            <a:xfrm rot="20691809">
              <a:off x="1340" y="2574"/>
              <a:ext cx="729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1892" y="1362"/>
              <a:ext cx="1214" cy="92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gray">
            <a:xfrm>
              <a:off x="516" y="1891"/>
              <a:ext cx="1376" cy="95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gray">
            <a:xfrm>
              <a:off x="1690" y="2652"/>
              <a:ext cx="1173" cy="95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gray">
            <a:xfrm>
              <a:off x="3106" y="2090"/>
              <a:ext cx="1295" cy="92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3591" y="1197"/>
              <a:ext cx="1173" cy="8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gray">
            <a:xfrm>
              <a:off x="561" y="2014"/>
              <a:ext cx="1335" cy="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Учиться работать в новой среде</a:t>
              </a:r>
              <a:endPara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1888" y="1451"/>
              <a:ext cx="1249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Знать эффективные методы, приемы</a:t>
              </a:r>
              <a:endPara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gray">
            <a:xfrm>
              <a:off x="3527" y="1219"/>
              <a:ext cx="1327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Уметь 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грамотно распространять свои идеи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gray">
            <a:xfrm>
              <a:off x="3146" y="2222"/>
              <a:ext cx="1173" cy="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Добиваться достижения целей</a:t>
              </a:r>
              <a:endPara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gray">
            <a:xfrm>
              <a:off x="1690" y="2950"/>
              <a:ext cx="113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Открыто обсуждать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-11832" y="1084345"/>
            <a:ext cx="6096000" cy="2592288"/>
          </a:xfrm>
          <a:prstGeom prst="rightArrow">
            <a:avLst>
              <a:gd name="adj1" fmla="val 79306"/>
              <a:gd name="adj2" fmla="val 33584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507593" y="1813181"/>
            <a:ext cx="4536504" cy="113461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600" b="1" dirty="0" smtClean="0">
                <a:solidFill>
                  <a:schemeClr val="bg1"/>
                </a:solidFill>
              </a:rPr>
              <a:t>Снижение уровня доверия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975920" y="1813181"/>
            <a:ext cx="3059832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Дискредитация выборов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431876" y="3860304"/>
            <a:ext cx="6096000" cy="2592288"/>
          </a:xfrm>
          <a:prstGeom prst="rightArrow">
            <a:avLst>
              <a:gd name="adj1" fmla="val 79306"/>
              <a:gd name="adj2" fmla="val 33584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619944" y="4589140"/>
            <a:ext cx="4536504" cy="113461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600" b="1" dirty="0" smtClean="0">
                <a:solidFill>
                  <a:schemeClr val="bg1"/>
                </a:solidFill>
              </a:rPr>
              <a:t>Дискредитация выборов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153400" y="4428356"/>
            <a:ext cx="3059832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Делегитимация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избранных органов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31876" y="116632"/>
            <a:ext cx="7380484" cy="576064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Негативные последствия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Принципы общественного контроля: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1691680" y="908720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BDBFB9"/>
              </a:gs>
              <a:gs pos="100000">
                <a:srgbClr val="F7F9F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120413" y="1268760"/>
            <a:ext cx="2284416" cy="1766887"/>
            <a:chOff x="4038" y="2823"/>
            <a:chExt cx="1439" cy="1113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11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4038" y="3050"/>
              <a:ext cx="1439" cy="4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</a:rPr>
                <a:t>Независимость</a:t>
              </a:r>
            </a:p>
            <a:p>
              <a:pPr algn="ctr"/>
              <a:r>
                <a:rPr lang="ru-RU" sz="1500" b="1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</a:rPr>
                <a:t>и</a:t>
              </a:r>
            </a:p>
            <a:p>
              <a:pPr algn="ctr"/>
              <a:r>
                <a:rPr lang="ru-RU" sz="1500" b="1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</a:rPr>
                <a:t>беспристрастность</a:t>
              </a:r>
              <a:endParaRPr lang="en-US" sz="15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6145635" y="4869160"/>
            <a:ext cx="1676401" cy="1766887"/>
            <a:chOff x="2972" y="2823"/>
            <a:chExt cx="1056" cy="1113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" name="Picture 18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21" name="Text Box 19"/>
            <p:cNvSpPr txBox="1">
              <a:spLocks noChangeArrowheads="1"/>
            </p:cNvSpPr>
            <p:nvPr/>
          </p:nvSpPr>
          <p:spPr bwMode="gray">
            <a:xfrm>
              <a:off x="2972" y="3213"/>
              <a:ext cx="105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</a:rPr>
                <a:t>Отчетность</a:t>
              </a:r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218753" y="1556792"/>
            <a:ext cx="1720850" cy="1766887"/>
            <a:chOff x="1710" y="2823"/>
            <a:chExt cx="1084" cy="1113"/>
          </a:xfrm>
        </p:grpSpPr>
        <p:sp>
          <p:nvSpPr>
            <p:cNvPr id="23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" name="Picture 2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710" y="3213"/>
              <a:ext cx="108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</a:rPr>
                <a:t>Законность</a:t>
              </a:r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6" name="Group 6"/>
          <p:cNvGrpSpPr>
            <a:grpSpLocks/>
          </p:cNvGrpSpPr>
          <p:nvPr/>
        </p:nvGrpSpPr>
        <p:grpSpPr bwMode="auto">
          <a:xfrm>
            <a:off x="108773" y="4437112"/>
            <a:ext cx="2228852" cy="1766887"/>
            <a:chOff x="4046" y="2823"/>
            <a:chExt cx="1404" cy="1113"/>
          </a:xfrm>
        </p:grpSpPr>
        <p:sp>
          <p:nvSpPr>
            <p:cNvPr id="37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" name="Picture 11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4046" y="3213"/>
              <a:ext cx="140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</a:rPr>
                <a:t>Комплексность</a:t>
              </a:r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3" name="Group 6"/>
          <p:cNvGrpSpPr>
            <a:grpSpLocks/>
          </p:cNvGrpSpPr>
          <p:nvPr/>
        </p:nvGrpSpPr>
        <p:grpSpPr bwMode="auto">
          <a:xfrm>
            <a:off x="2675089" y="5091113"/>
            <a:ext cx="2135189" cy="1766887"/>
            <a:chOff x="4075" y="2823"/>
            <a:chExt cx="1345" cy="1113"/>
          </a:xfrm>
        </p:grpSpPr>
        <p:sp>
          <p:nvSpPr>
            <p:cNvPr id="44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>
                    <a:alpha val="25000"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5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" name="Picture 11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49" name="Text Box 12"/>
            <p:cNvSpPr txBox="1">
              <a:spLocks noChangeArrowheads="1"/>
            </p:cNvSpPr>
            <p:nvPr/>
          </p:nvSpPr>
          <p:spPr bwMode="gray">
            <a:xfrm>
              <a:off x="4075" y="3213"/>
              <a:ext cx="134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</a:rPr>
                <a:t>Обоснованность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50" name="Group 13"/>
          <p:cNvGrpSpPr>
            <a:grpSpLocks/>
          </p:cNvGrpSpPr>
          <p:nvPr/>
        </p:nvGrpSpPr>
        <p:grpSpPr bwMode="auto">
          <a:xfrm>
            <a:off x="5384405" y="1988840"/>
            <a:ext cx="2190752" cy="1766887"/>
            <a:chOff x="2810" y="2823"/>
            <a:chExt cx="1380" cy="1113"/>
          </a:xfrm>
        </p:grpSpPr>
        <p:sp>
          <p:nvSpPr>
            <p:cNvPr id="51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2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" name="Picture 18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56" name="Text Box 19"/>
            <p:cNvSpPr txBox="1">
              <a:spLocks noChangeArrowheads="1"/>
            </p:cNvSpPr>
            <p:nvPr/>
          </p:nvSpPr>
          <p:spPr bwMode="gray">
            <a:xfrm>
              <a:off x="2810" y="3213"/>
              <a:ext cx="138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</a:rPr>
                <a:t>Нейтральность</a:t>
              </a:r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1907704" y="2924944"/>
            <a:ext cx="1731964" cy="1766887"/>
            <a:chOff x="2955" y="2823"/>
            <a:chExt cx="1091" cy="1113"/>
          </a:xfrm>
        </p:grpSpPr>
        <p:sp>
          <p:nvSpPr>
            <p:cNvPr id="58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2" name="Picture 18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63" name="Text Box 19"/>
            <p:cNvSpPr txBox="1">
              <a:spLocks noChangeArrowheads="1"/>
            </p:cNvSpPr>
            <p:nvPr/>
          </p:nvSpPr>
          <p:spPr bwMode="gray">
            <a:xfrm>
              <a:off x="2955" y="3213"/>
              <a:ext cx="109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</a:rPr>
                <a:t>Открытость</a:t>
              </a:r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64" name="Group 20"/>
          <p:cNvGrpSpPr>
            <a:grpSpLocks/>
          </p:cNvGrpSpPr>
          <p:nvPr/>
        </p:nvGrpSpPr>
        <p:grpSpPr bwMode="auto">
          <a:xfrm>
            <a:off x="7020521" y="3429000"/>
            <a:ext cx="2239965" cy="1766887"/>
            <a:chOff x="1504" y="2823"/>
            <a:chExt cx="1411" cy="1113"/>
          </a:xfrm>
        </p:grpSpPr>
        <p:sp>
          <p:nvSpPr>
            <p:cNvPr id="65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6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" name="Picture 2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70" name="Text Box 26"/>
            <p:cNvSpPr txBox="1">
              <a:spLocks noChangeArrowheads="1"/>
            </p:cNvSpPr>
            <p:nvPr/>
          </p:nvSpPr>
          <p:spPr bwMode="gray">
            <a:xfrm>
              <a:off x="1504" y="3231"/>
              <a:ext cx="1411" cy="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</a:rPr>
                <a:t>Профессионализм</a:t>
              </a:r>
              <a:endParaRPr lang="en-US" sz="15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71" name="Group 20"/>
          <p:cNvGrpSpPr>
            <a:grpSpLocks/>
          </p:cNvGrpSpPr>
          <p:nvPr/>
        </p:nvGrpSpPr>
        <p:grpSpPr bwMode="auto">
          <a:xfrm>
            <a:off x="4201545" y="3573016"/>
            <a:ext cx="2108203" cy="1766887"/>
            <a:chOff x="1588" y="2823"/>
            <a:chExt cx="1328" cy="1113"/>
          </a:xfrm>
        </p:grpSpPr>
        <p:sp>
          <p:nvSpPr>
            <p:cNvPr id="72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3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6" name="Picture 2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77" name="Text Box 26"/>
            <p:cNvSpPr txBox="1">
              <a:spLocks noChangeArrowheads="1"/>
            </p:cNvSpPr>
            <p:nvPr/>
          </p:nvSpPr>
          <p:spPr bwMode="gray">
            <a:xfrm>
              <a:off x="1588" y="3213"/>
              <a:ext cx="1328" cy="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</a:rPr>
                <a:t>Коллегиальность</a:t>
              </a:r>
              <a:endParaRPr lang="en-US" sz="15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3563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выводы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51520" y="836712"/>
            <a:ext cx="8568952" cy="1296144"/>
            <a:chOff x="1296" y="1824"/>
            <a:chExt cx="2976" cy="432"/>
          </a:xfrm>
          <a:effectLst/>
        </p:grpSpPr>
        <p:sp>
          <p:nvSpPr>
            <p:cNvPr id="7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Text Box 44"/>
            <p:cNvSpPr txBox="1">
              <a:spLocks noChangeArrowheads="1"/>
            </p:cNvSpPr>
            <p:nvPr/>
          </p:nvSpPr>
          <p:spPr bwMode="gray">
            <a:xfrm>
              <a:off x="1671" y="1920"/>
              <a:ext cx="256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400" i="1" dirty="0" smtClean="0"/>
                <a:t>Запрос на общественный контроль на выборах сегодня сформирован в обществе</a:t>
              </a:r>
              <a:endParaRPr lang="ru-RU" sz="2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45"/>
            <p:cNvSpPr txBox="1">
              <a:spLocks noChangeArrowheads="1"/>
            </p:cNvSpPr>
            <p:nvPr/>
          </p:nvSpPr>
          <p:spPr bwMode="gray">
            <a:xfrm>
              <a:off x="1446" y="1968"/>
              <a:ext cx="12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41"/>
          <p:cNvGrpSpPr>
            <a:grpSpLocks/>
          </p:cNvGrpSpPr>
          <p:nvPr/>
        </p:nvGrpSpPr>
        <p:grpSpPr bwMode="auto">
          <a:xfrm>
            <a:off x="323528" y="2492896"/>
            <a:ext cx="8568952" cy="1296144"/>
            <a:chOff x="1296" y="1824"/>
            <a:chExt cx="2976" cy="432"/>
          </a:xfrm>
          <a:effectLst/>
        </p:grpSpPr>
        <p:sp>
          <p:nvSpPr>
            <p:cNvPr id="27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Text Box 44"/>
            <p:cNvSpPr txBox="1">
              <a:spLocks noChangeArrowheads="1"/>
            </p:cNvSpPr>
            <p:nvPr/>
          </p:nvSpPr>
          <p:spPr bwMode="gray">
            <a:xfrm>
              <a:off x="1671" y="1920"/>
              <a:ext cx="256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400" i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i="1" dirty="0" smtClean="0">
                  <a:latin typeface="Arial" pitchFamily="34" charset="0"/>
                  <a:cs typeface="Arial" pitchFamily="34" charset="0"/>
                </a:rPr>
                <a:t>Общественные объединения готовы интегрироваться</a:t>
              </a:r>
              <a:endPara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45"/>
            <p:cNvSpPr txBox="1">
              <a:spLocks noChangeArrowheads="1"/>
            </p:cNvSpPr>
            <p:nvPr/>
          </p:nvSpPr>
          <p:spPr bwMode="gray">
            <a:xfrm>
              <a:off x="1446" y="1968"/>
              <a:ext cx="12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41"/>
          <p:cNvGrpSpPr>
            <a:grpSpLocks/>
          </p:cNvGrpSpPr>
          <p:nvPr/>
        </p:nvGrpSpPr>
        <p:grpSpPr bwMode="auto">
          <a:xfrm>
            <a:off x="323528" y="4293096"/>
            <a:ext cx="8568952" cy="1296144"/>
            <a:chOff x="1296" y="1896"/>
            <a:chExt cx="2976" cy="432"/>
          </a:xfrm>
          <a:effectLst/>
        </p:grpSpPr>
        <p:sp>
          <p:nvSpPr>
            <p:cNvPr id="32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429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43"/>
            <p:cNvSpPr>
              <a:spLocks noChangeArrowheads="1"/>
            </p:cNvSpPr>
            <p:nvPr/>
          </p:nvSpPr>
          <p:spPr bwMode="gray">
            <a:xfrm>
              <a:off x="1296" y="1896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Text Box 44"/>
            <p:cNvSpPr txBox="1">
              <a:spLocks noChangeArrowheads="1"/>
            </p:cNvSpPr>
            <p:nvPr/>
          </p:nvSpPr>
          <p:spPr bwMode="gray">
            <a:xfrm>
              <a:off x="1671" y="1920"/>
              <a:ext cx="2565" cy="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400" i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i="1" dirty="0" smtClean="0"/>
                <a:t>В российском обществе создан мощный сегмент неправительственных организаций по мониторингу электоральных процедур</a:t>
              </a:r>
              <a:endPara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45"/>
            <p:cNvSpPr txBox="1">
              <a:spLocks noChangeArrowheads="1"/>
            </p:cNvSpPr>
            <p:nvPr/>
          </p:nvSpPr>
          <p:spPr bwMode="gray">
            <a:xfrm>
              <a:off x="1446" y="2016"/>
              <a:ext cx="12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Нерешенные проблемы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248" cy="2016224"/>
          </a:xfrm>
          <a:ln w="22225">
            <a:solidFill>
              <a:schemeClr val="accent2"/>
            </a:solidFill>
          </a:ln>
        </p:spPr>
        <p:txBody>
          <a:bodyPr/>
          <a:lstStyle/>
          <a:p>
            <a:pPr algn="just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Наибольшее число проблем возникает в связи с разными целями, стоящими перед </a:t>
            </a:r>
            <a:r>
              <a:rPr lang="ru-RU" dirty="0" smtClean="0">
                <a:solidFill>
                  <a:schemeClr val="accent2"/>
                </a:solidFill>
              </a:rPr>
              <a:t>организаторами выборов и  наблюдателями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4005064"/>
            <a:ext cx="828092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Могут быть решены в случае «разделения ответственности» </a:t>
            </a:r>
            <a:r>
              <a:rPr lang="ru-RU" sz="2600" smtClean="0"/>
              <a:t>за реализацию и обеспечение </a:t>
            </a:r>
            <a:r>
              <a:rPr lang="ru-RU" sz="2600" dirty="0" smtClean="0"/>
              <a:t>избирательных прав между организаторами выборов и общественными институтами</a:t>
            </a:r>
            <a:endParaRPr lang="ru-RU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 политического устройства государств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   </a:t>
            </a:r>
            <a:r>
              <a:rPr lang="ru-RU" sz="34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4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широком спектре  разнообразных механизмов участия населения в управлении делами государства</a:t>
            </a:r>
            <a:endParaRPr lang="ru-RU" sz="34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лнце 3"/>
          <p:cNvSpPr/>
          <p:nvPr/>
        </p:nvSpPr>
        <p:spPr>
          <a:xfrm>
            <a:off x="179512" y="2708920"/>
            <a:ext cx="3744416" cy="187220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Констит</a:t>
            </a:r>
            <a:r>
              <a:rPr lang="ru-RU" sz="1600" dirty="0" smtClean="0">
                <a:solidFill>
                  <a:schemeClr val="tx1"/>
                </a:solidFill>
              </a:rPr>
              <a:t>. монархии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4499992" y="2924944"/>
            <a:ext cx="3456384" cy="172819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Прямые демократии</a:t>
            </a:r>
            <a:endParaRPr lang="ru-RU" sz="2200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3275856" y="5042629"/>
            <a:ext cx="3744416" cy="12961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Парламентские республики</a:t>
            </a:r>
            <a:endParaRPr lang="ru-RU" sz="1600" dirty="0"/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5364088" y="4950296"/>
            <a:ext cx="3810523" cy="142190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Президентские республики</a:t>
            </a:r>
            <a:endParaRPr lang="ru-RU" sz="1600" dirty="0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323528" y="4653136"/>
            <a:ext cx="2592288" cy="1512168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Делегирование полномочий</a:t>
            </a:r>
          </a:p>
          <a:p>
            <a:pPr algn="ctr"/>
            <a:r>
              <a:rPr lang="ru-RU" sz="1600" dirty="0" smtClean="0"/>
              <a:t>Наднациональным органам</a:t>
            </a:r>
            <a:endParaRPr lang="ru-RU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7884368" cy="563563"/>
          </a:xfrm>
        </p:spPr>
        <p:txBody>
          <a:bodyPr/>
          <a:lstStyle/>
          <a:p>
            <a:pPr algn="ctr"/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Выборы - под контроль гражданского общества</a:t>
            </a:r>
            <a:endParaRPr lang="ru-RU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04912"/>
            <a:ext cx="496855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812360" cy="563563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стран с монархической формой правления, входящих в ООН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63688" y="836712"/>
          <a:ext cx="73803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4788024" y="2564904"/>
            <a:ext cx="1224136" cy="115212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2 8"/>
          <p:cNvSpPr/>
          <p:nvPr/>
        </p:nvSpPr>
        <p:spPr>
          <a:xfrm flipH="1">
            <a:off x="395536" y="1340768"/>
            <a:ext cx="2469976" cy="40324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114"/>
              <a:gd name="adj6" fmla="val -65255"/>
            </a:avLst>
          </a:prstGeom>
          <a:solidFill>
            <a:schemeClr val="tx2">
              <a:lumMod val="60000"/>
              <a:lumOff val="40000"/>
              <a:alpha val="33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Великобритания,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Люксембург, Лихтенштейн, Княжество Монако, Нидерланды, Бельгия, Дания, Норвегия, Швеция, Испания, Андорра и Ватикан</a:t>
            </a:r>
          </a:p>
          <a:p>
            <a:pPr algn="ctr"/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(входят в ОБСЕ)</a:t>
            </a:r>
            <a:endParaRPr lang="ru-RU" sz="2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908720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Западная Европа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44522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Монарх имеет властно-распорядительные полномочия – от помилования и принятия в гражданство до «право вето» и  роспуска парламента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776864" cy="374923"/>
          </a:xfrm>
        </p:spPr>
        <p:txBody>
          <a:bodyPr/>
          <a:lstStyle/>
          <a:p>
            <a:pPr algn="ctr"/>
            <a:r>
              <a:rPr lang="ru-RU" sz="3000" dirty="0" smtClean="0">
                <a:latin typeface="Comic Sans MS" pitchFamily="66" charset="0"/>
                <a:cs typeface="Times New Roman" pitchFamily="18" charset="0"/>
              </a:rPr>
              <a:t>Реализация </a:t>
            </a:r>
            <a:r>
              <a:rPr lang="ru-RU" sz="3000" dirty="0" smtClean="0">
                <a:latin typeface="Comic Sans MS" pitchFamily="66" charset="0"/>
                <a:cs typeface="Times New Roman" pitchFamily="18" charset="0"/>
              </a:rPr>
              <a:t>принципа </a:t>
            </a:r>
            <a:br>
              <a:rPr lang="ru-RU" sz="30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3000" dirty="0" smtClean="0">
                <a:latin typeface="Comic Sans MS" pitchFamily="66" charset="0"/>
                <a:cs typeface="Times New Roman" pitchFamily="18" charset="0"/>
              </a:rPr>
              <a:t>«верховенство права»</a:t>
            </a:r>
            <a:endParaRPr lang="ru-RU" sz="3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08720"/>
            <a:ext cx="8784976" cy="115416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Страны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ОБСЕ, </a:t>
            </a: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признающие демократический принцип «верховенство права», но не имеющие основного закона страны и/или использующие общее право</a:t>
            </a:r>
            <a:endParaRPr lang="ru-RU" sz="2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gray">
          <a:xfrm rot="21257247">
            <a:off x="3479414" y="2102721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7"/>
          <p:cNvSpPr>
            <a:spLocks/>
          </p:cNvSpPr>
          <p:nvPr/>
        </p:nvSpPr>
        <p:spPr bwMode="gray">
          <a:xfrm flipH="1">
            <a:off x="4755697" y="2151370"/>
            <a:ext cx="896423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11560" y="2492896"/>
            <a:ext cx="2664296" cy="4032448"/>
            <a:chOff x="720" y="1296"/>
            <a:chExt cx="1367" cy="2542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9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gray">
            <a:xfrm>
              <a:off x="768" y="1704"/>
              <a:ext cx="1296" cy="15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Государства, не имеющие основного закона страны 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(Великобритания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, Канада, Швеция, Сан-Марино)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5724128" y="2420888"/>
            <a:ext cx="2592288" cy="4035425"/>
            <a:chOff x="2208" y="1296"/>
            <a:chExt cx="1365" cy="2542"/>
          </a:xfrm>
        </p:grpSpPr>
        <p:sp>
          <p:nvSpPr>
            <p:cNvPr id="2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Англо-саксонская</a:t>
              </a:r>
            </a:p>
            <a:p>
              <a:pPr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 система права </a:t>
              </a:r>
            </a:p>
            <a:p>
              <a:pPr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(законы создают </a:t>
              </a:r>
            </a:p>
            <a:p>
              <a:pPr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 судебные</a:t>
              </a:r>
            </a:p>
            <a:p>
              <a:pPr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«постфактум» 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endParaRPr lang="ru-RU" sz="2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Великобритания, </a:t>
              </a:r>
            </a:p>
            <a:p>
              <a:pPr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Канада, США</a:t>
              </a:r>
              <a:endParaRPr lang="ru-RU" sz="2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/>
              <a:t>Системность в электоральных </a:t>
            </a:r>
            <a:br>
              <a:rPr lang="ru-RU" sz="2600" dirty="0" smtClean="0"/>
            </a:br>
            <a:r>
              <a:rPr lang="ru-RU" sz="2600" dirty="0" smtClean="0"/>
              <a:t>процессах государств ОБСЕ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6325"/>
            <a:ext cx="8686800" cy="5248275"/>
          </a:xfrm>
        </p:spPr>
        <p:txBody>
          <a:bodyPr/>
          <a:lstStyle/>
          <a:p>
            <a:pPr marL="0" indent="0" algn="r">
              <a:buClr>
                <a:schemeClr val="tx2">
                  <a:lumMod val="75000"/>
                </a:schemeClr>
              </a:buClr>
              <a:buNone/>
            </a:pPr>
            <a:endParaRPr lang="ru-RU" sz="32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Clr>
                <a:schemeClr val="tx2">
                  <a:lumMod val="75000"/>
                </a:schemeClr>
              </a:buClr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Системность 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многообразия 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электоральных процедур в большинстве случаев заключается в соблюдении определенных национальных традиций при проведении выборов и перманентному дрейфу по пути совершенствования процедур выборов»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взято 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indianexpress.com</a:t>
            </a:r>
            <a:endParaRPr lang="en-US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028384" cy="563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Протесты на президентских выборах во Франции разгоняли слезоточивым газом. Париж,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апреля 2017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76326"/>
            <a:ext cx="7632848" cy="507850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Молодёжные протесты на последних выборах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Париже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012160" y="5517232"/>
            <a:ext cx="3131840" cy="892628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 апреля 2017 года. Париж, Франция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2"/>
            <a:ext cx="4782075" cy="387642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629150" cy="4109116"/>
          </a:xfrm>
        </p:spPr>
      </p:pic>
      <p:sp>
        <p:nvSpPr>
          <p:cNvPr id="6" name="Прямоугольник 5"/>
          <p:cNvSpPr/>
          <p:nvPr/>
        </p:nvSpPr>
        <p:spPr>
          <a:xfrm>
            <a:off x="7378056" y="6488668"/>
            <a:ext cx="1623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Фото: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es.farsnews.com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0"/>
            <a:ext cx="7632847" cy="764704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Забастовки в Лионе после первого раунда президентских выборов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79" y="1300848"/>
            <a:ext cx="7092387" cy="456814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94822" y="5877272"/>
            <a:ext cx="2949178" cy="632959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апреля 2017 года Лион, Франция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6581001"/>
            <a:ext cx="1971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 с сайта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ouest-france.fr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165304"/>
            <a:ext cx="12954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1614534"/>
      </p:ext>
    </p:extLst>
  </p:cSld>
  <p:clrMapOvr>
    <a:masterClrMapping/>
  </p:clrMapOvr>
</p:sld>
</file>

<file path=ppt/theme/theme1.xml><?xml version="1.0" encoding="utf-8"?>
<a:theme xmlns:a="http://schemas.openxmlformats.org/drawingml/2006/main" name="75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75</Template>
  <TotalTime>2467</TotalTime>
  <Words>711</Words>
  <Application>Microsoft Office PowerPoint</Application>
  <PresentationFormat>Экран (4:3)</PresentationFormat>
  <Paragraphs>150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75</vt:lpstr>
      <vt:lpstr>Image</vt:lpstr>
      <vt:lpstr>И.Б. Борисов «Общественный контроль как элемент доверия к выборам»</vt:lpstr>
      <vt:lpstr>Презентация PowerPoint</vt:lpstr>
      <vt:lpstr>Различные модели политического устройства государств</vt:lpstr>
      <vt:lpstr>Количество стран с монархической формой правления, входящих в ООН </vt:lpstr>
      <vt:lpstr>Реализация принципа  «верховенство права»</vt:lpstr>
      <vt:lpstr>Системность в электоральных  процессах государств ОБСЕ</vt:lpstr>
      <vt:lpstr>Протесты на президентских выборах во Франции разгоняли слезоточивым газом. Париж,  23 апреля 2017 </vt:lpstr>
      <vt:lpstr>Молодёжные протесты на последних выборах в Париже</vt:lpstr>
      <vt:lpstr>Забастовки в Лионе после первого раунда президентских выборов</vt:lpstr>
      <vt:lpstr>Массовые акции в Париже после первого тура президентских выборов</vt:lpstr>
      <vt:lpstr>«Оранжевая революция» 2004  г.</vt:lpstr>
      <vt:lpstr>«Переигровка» второго тура президентских выборов 2016 года в Австрии</vt:lpstr>
      <vt:lpstr>Презентация PowerPoint</vt:lpstr>
      <vt:lpstr>Протесты против избрания Трампа президентом США</vt:lpstr>
      <vt:lpstr>Функции гражданского общества на выборах</vt:lpstr>
      <vt:lpstr>Презентация PowerPoint</vt:lpstr>
      <vt:lpstr>Презентация PowerPoint</vt:lpstr>
      <vt:lpstr>Общественная оценка выборов</vt:lpstr>
      <vt:lpstr>Элементы общественной легитимации выборов</vt:lpstr>
      <vt:lpstr>Презентация PowerPoint</vt:lpstr>
      <vt:lpstr>Основная проблема института общественного контроля на выборах - </vt:lpstr>
      <vt:lpstr>Презентация PowerPoint</vt:lpstr>
      <vt:lpstr>реализуемую при ориентировании института  общественного контроля на содействие реализации избирательных прав  </vt:lpstr>
      <vt:lpstr>Практические шаги</vt:lpstr>
      <vt:lpstr>Направления деятельности:</vt:lpstr>
      <vt:lpstr>Презентация PowerPoint</vt:lpstr>
      <vt:lpstr>Принципы общественного контроля:</vt:lpstr>
      <vt:lpstr>Основные выводы</vt:lpstr>
      <vt:lpstr>Нерешенные проблемы</vt:lpstr>
      <vt:lpstr>Выборы - под контроль гражданского общества</vt:lpstr>
    </vt:vector>
  </TitlesOfParts>
  <Company>ARSAGERA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Борис</dc:creator>
  <cp:lastModifiedBy>USER</cp:lastModifiedBy>
  <cp:revision>123</cp:revision>
  <dcterms:created xsi:type="dcterms:W3CDTF">2013-02-15T12:10:22Z</dcterms:created>
  <dcterms:modified xsi:type="dcterms:W3CDTF">2017-05-16T04:45:43Z</dcterms:modified>
</cp:coreProperties>
</file>